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57" r:id="rId6"/>
    <p:sldId id="263" r:id="rId7"/>
    <p:sldId id="261" r:id="rId8"/>
    <p:sldId id="264" r:id="rId9"/>
    <p:sldId id="266" r:id="rId10"/>
    <p:sldId id="267" r:id="rId11"/>
    <p:sldId id="268" r:id="rId12"/>
    <p:sldId id="269" r:id="rId13"/>
    <p:sldId id="270" r:id="rId14"/>
    <p:sldId id="271"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E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25" autoAdjust="0"/>
  </p:normalViewPr>
  <p:slideViewPr>
    <p:cSldViewPr snapToGrid="0">
      <p:cViewPr varScale="1">
        <p:scale>
          <a:sx n="54" d="100"/>
          <a:sy n="54" d="100"/>
        </p:scale>
        <p:origin x="1148" y="56"/>
      </p:cViewPr>
      <p:guideLst/>
    </p:cSldViewPr>
  </p:slideViewPr>
  <p:notesTextViewPr>
    <p:cViewPr>
      <p:scale>
        <a:sx n="1" d="1"/>
        <a:sy n="1" d="1"/>
      </p:scale>
      <p:origin x="0" y="0"/>
    </p:cViewPr>
  </p:notesTextViewPr>
  <p:notesViewPr>
    <p:cSldViewPr snapToGrid="0">
      <p:cViewPr varScale="1">
        <p:scale>
          <a:sx n="67" d="100"/>
          <a:sy n="67" d="100"/>
        </p:scale>
        <p:origin x="238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B5816-267C-4303-BDC4-5F2870076195}" type="datetimeFigureOut">
              <a:rPr lang="en-US" smtClean="0"/>
              <a:t>9/26/2024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41F41E-4197-45D9-A2FE-EFB55F25DC72}" type="slidenum">
              <a:rPr lang="en-US" smtClean="0"/>
              <a:t>‹#›</a:t>
            </a:fld>
            <a:endParaRPr lang="en-US"/>
          </a:p>
        </p:txBody>
      </p:sp>
    </p:spTree>
    <p:extLst>
      <p:ext uri="{BB962C8B-B14F-4D97-AF65-F5344CB8AC3E}">
        <p14:creationId xmlns:p14="http://schemas.microsoft.com/office/powerpoint/2010/main" val="3169482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0F9A2-D7EB-410C-B063-51377E9E8131}"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48E11-0CF4-480E-9951-B2BA3639141C}" type="slidenum">
              <a:rPr lang="en-US" smtClean="0"/>
              <a:t>‹#›</a:t>
            </a:fld>
            <a:endParaRPr lang="en-US"/>
          </a:p>
        </p:txBody>
      </p:sp>
    </p:spTree>
    <p:extLst>
      <p:ext uri="{BB962C8B-B14F-4D97-AF65-F5344CB8AC3E}">
        <p14:creationId xmlns:p14="http://schemas.microsoft.com/office/powerpoint/2010/main" val="2248514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73648E11-0CF4-480E-9951-B2BA3639141C}" type="slidenum">
              <a:rPr lang="en-US" smtClean="0"/>
              <a:t>12</a:t>
            </a:fld>
            <a:endParaRPr lang="en-US"/>
          </a:p>
        </p:txBody>
      </p:sp>
    </p:spTree>
    <p:extLst>
      <p:ext uri="{BB962C8B-B14F-4D97-AF65-F5344CB8AC3E}">
        <p14:creationId xmlns:p14="http://schemas.microsoft.com/office/powerpoint/2010/main" val="703725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7173" y="1009650"/>
            <a:ext cx="4219575" cy="1790700"/>
          </a:xfrm>
        </p:spPr>
        <p:txBody>
          <a:bodyPr anchor="b">
            <a:normAutofit/>
          </a:bodyPr>
          <a:lstStyle>
            <a:lvl1pPr algn="ctr">
              <a:defRPr sz="4000" b="1" baseline="0">
                <a:solidFill>
                  <a:schemeClr val="bg1"/>
                </a:solidFill>
                <a:latin typeface="Century Gothic" panose="020B0502020202020204" pitchFamily="34" charset="0"/>
              </a:defRPr>
            </a:lvl1pPr>
          </a:lstStyle>
          <a:p>
            <a:r>
              <a:rPr lang="en-US" dirty="0"/>
              <a:t>TITLE OF THE PRESENTATION</a:t>
            </a:r>
          </a:p>
        </p:txBody>
      </p:sp>
      <p:sp>
        <p:nvSpPr>
          <p:cNvPr id="3" name="Subtitle 2"/>
          <p:cNvSpPr>
            <a:spLocks noGrp="1"/>
          </p:cNvSpPr>
          <p:nvPr>
            <p:ph type="subTitle" idx="1" hasCustomPrompt="1"/>
          </p:nvPr>
        </p:nvSpPr>
        <p:spPr>
          <a:xfrm>
            <a:off x="447172" y="3983831"/>
            <a:ext cx="4219575" cy="1189037"/>
          </a:xfrm>
        </p:spPr>
        <p:txBody>
          <a:bodyPr/>
          <a:lstStyle>
            <a:lvl1pPr marL="0" indent="0" algn="ctr">
              <a:buNone/>
              <a:defRPr sz="2400" baseline="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JUMOBI OGUNJOBI</a:t>
            </a:r>
          </a:p>
        </p:txBody>
      </p:sp>
      <p:sp>
        <p:nvSpPr>
          <p:cNvPr id="4" name="Date Placeholder 3"/>
          <p:cNvSpPr>
            <a:spLocks noGrp="1"/>
          </p:cNvSpPr>
          <p:nvPr>
            <p:ph type="dt" sz="half" idx="10"/>
          </p:nvPr>
        </p:nvSpPr>
        <p:spPr/>
        <p:txBody>
          <a:bodyPr/>
          <a:lstStyle>
            <a:lvl1pPr>
              <a:defRPr>
                <a:solidFill>
                  <a:schemeClr val="bg1"/>
                </a:solidFill>
              </a:defRPr>
            </a:lvl1pPr>
          </a:lstStyle>
          <a:p>
            <a:fld id="{4BDD5B0D-2810-457F-9ECC-66214D67E01C}" type="datetimeFigureOut">
              <a:rPr lang="en-US" smtClean="0"/>
              <a:pPr/>
              <a:t>9/26/2024</a:t>
            </a:fld>
            <a:endParaRPr lang="en-US" dirty="0"/>
          </a:p>
        </p:txBody>
      </p:sp>
    </p:spTree>
    <p:extLst>
      <p:ext uri="{BB962C8B-B14F-4D97-AF65-F5344CB8AC3E}">
        <p14:creationId xmlns:p14="http://schemas.microsoft.com/office/powerpoint/2010/main" val="139500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DD5B0D-2810-457F-9ECC-66214D67E01C}"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263680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DD5B0D-2810-457F-9ECC-66214D67E01C}"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1498357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DD5B0D-2810-457F-9ECC-66214D67E01C}"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426193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DD5B0D-2810-457F-9ECC-66214D67E01C}"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240727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7581900" cy="1325563"/>
          </a:xfrm>
        </p:spPr>
        <p:txBody>
          <a:bodyPr>
            <a:normAutofit/>
          </a:bodyPr>
          <a:lstStyle>
            <a:lvl1pPr>
              <a:defRPr sz="3000" b="1">
                <a:solidFill>
                  <a:schemeClr val="bg1"/>
                </a:solidFill>
                <a:latin typeface="Century Gothic" panose="020B0502020202020204" pitchFamily="34" charset="0"/>
              </a:defRPr>
            </a:lvl1pPr>
          </a:lstStyle>
          <a:p>
            <a:r>
              <a:rPr lang="en-US" dirty="0"/>
              <a:t>HEADING OF MY PRESENTATION</a:t>
            </a:r>
          </a:p>
        </p:txBody>
      </p:sp>
      <p:sp>
        <p:nvSpPr>
          <p:cNvPr id="6" name="Slide Number Placeholder 5"/>
          <p:cNvSpPr>
            <a:spLocks noGrp="1"/>
          </p:cNvSpPr>
          <p:nvPr>
            <p:ph type="sldNum" sz="quarter" idx="12"/>
          </p:nvPr>
        </p:nvSpPr>
        <p:spPr>
          <a:xfrm>
            <a:off x="9258300" y="6467475"/>
            <a:ext cx="2743200" cy="365125"/>
          </a:xfrm>
        </p:spPr>
        <p:txBody>
          <a:bodyPr/>
          <a:lstStyle>
            <a:lvl1pPr>
              <a:defRPr b="1">
                <a:solidFill>
                  <a:schemeClr val="bg1"/>
                </a:solidFill>
              </a:defRPr>
            </a:lvl1pPr>
          </a:lstStyle>
          <a:p>
            <a:fld id="{08849F00-88AE-43D5-89C8-B0F2FD8BDCB0}" type="slidenum">
              <a:rPr lang="en-US" smtClean="0"/>
              <a:pPr/>
              <a:t>‹#›</a:t>
            </a:fld>
            <a:endParaRPr lang="en-US"/>
          </a:p>
        </p:txBody>
      </p:sp>
      <p:sp>
        <p:nvSpPr>
          <p:cNvPr id="7" name="TextBox 6"/>
          <p:cNvSpPr txBox="1"/>
          <p:nvPr userDrawn="1"/>
        </p:nvSpPr>
        <p:spPr>
          <a:xfrm>
            <a:off x="923925" y="2000250"/>
            <a:ext cx="7410450" cy="3539430"/>
          </a:xfrm>
          <a:prstGeom prst="rect">
            <a:avLst/>
          </a:prstGeom>
          <a:noFill/>
        </p:spPr>
        <p:txBody>
          <a:bodyPr wrap="square" rtlCol="0">
            <a:spAutoFit/>
          </a:bodyPr>
          <a:lstStyle/>
          <a:p>
            <a:r>
              <a:rPr lang="en-US" sz="1600" b="1" i="0" kern="1200" dirty="0">
                <a:solidFill>
                  <a:schemeClr val="bg1"/>
                </a:solidFill>
                <a:effectLst/>
                <a:latin typeface="+mj-lt"/>
                <a:ea typeface="+mn-ea"/>
                <a:cs typeface="+mn-cs"/>
              </a:rPr>
              <a:t>The standard Lorem Ipsum passage, used since the 1500s</a:t>
            </a:r>
          </a:p>
          <a:p>
            <a:r>
              <a:rPr lang="en-US" sz="1600" b="0" i="0" kern="1200" dirty="0">
                <a:solidFill>
                  <a:schemeClr val="bg1"/>
                </a:solidFill>
                <a:effectLst/>
                <a:latin typeface="+mj-lt"/>
                <a:ea typeface="+mn-ea"/>
                <a:cs typeface="+mn-cs"/>
              </a:rPr>
              <a:t>"Lorem ipsum dolor sit </a:t>
            </a:r>
            <a:r>
              <a:rPr lang="en-US" sz="1600" b="0" i="0" kern="1200" dirty="0" err="1">
                <a:solidFill>
                  <a:schemeClr val="bg1"/>
                </a:solidFill>
                <a:effectLst/>
                <a:latin typeface="+mj-lt"/>
                <a:ea typeface="+mn-ea"/>
                <a:cs typeface="+mn-cs"/>
              </a:rPr>
              <a:t>amet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consectetur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adipiscing</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elit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sed</a:t>
            </a:r>
            <a:r>
              <a:rPr lang="en-US" sz="1600" b="0" i="0" kern="1200" dirty="0">
                <a:solidFill>
                  <a:schemeClr val="bg1"/>
                </a:solidFill>
                <a:effectLst/>
                <a:latin typeface="+mj-lt"/>
                <a:ea typeface="+mn-ea"/>
                <a:cs typeface="+mn-cs"/>
              </a:rPr>
              <a:t> do </a:t>
            </a:r>
            <a:r>
              <a:rPr lang="en-US" sz="1600" b="0" i="0" kern="1200" dirty="0" err="1">
                <a:solidFill>
                  <a:schemeClr val="bg1"/>
                </a:solidFill>
                <a:effectLst/>
                <a:latin typeface="+mj-lt"/>
                <a:ea typeface="+mn-ea"/>
                <a:cs typeface="+mn-cs"/>
              </a:rPr>
              <a:t>eiusmod</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tempor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incididunt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labore</a:t>
            </a:r>
            <a:r>
              <a:rPr lang="en-US" sz="1600" b="0" i="0" kern="1200" dirty="0">
                <a:solidFill>
                  <a:schemeClr val="bg1"/>
                </a:solidFill>
                <a:effectLst/>
                <a:latin typeface="+mj-lt"/>
                <a:ea typeface="+mn-ea"/>
                <a:cs typeface="+mn-cs"/>
              </a:rPr>
              <a:t> et </a:t>
            </a:r>
            <a:r>
              <a:rPr lang="en-US" sz="1600" b="0" i="0" kern="1200" dirty="0" err="1">
                <a:solidFill>
                  <a:schemeClr val="bg1"/>
                </a:solidFill>
                <a:effectLst/>
                <a:latin typeface="+mj-lt"/>
                <a:ea typeface="+mn-ea"/>
                <a:cs typeface="+mn-cs"/>
              </a:rPr>
              <a:t>dolore</a:t>
            </a:r>
            <a:r>
              <a:rPr lang="en-US" sz="1600" b="0" i="0" kern="1200" dirty="0">
                <a:solidFill>
                  <a:schemeClr val="bg1"/>
                </a:solidFill>
                <a:effectLst/>
                <a:latin typeface="+mj-lt"/>
                <a:ea typeface="+mn-ea"/>
                <a:cs typeface="+mn-cs"/>
              </a:rPr>
              <a:t> magna </a:t>
            </a:r>
            <a:r>
              <a:rPr lang="en-US" sz="1600" b="0" i="0" kern="1200" dirty="0" err="1">
                <a:solidFill>
                  <a:schemeClr val="bg1"/>
                </a:solidFill>
                <a:effectLst/>
                <a:latin typeface="+mj-lt"/>
                <a:ea typeface="+mn-ea"/>
                <a:cs typeface="+mn-cs"/>
              </a:rPr>
              <a:t>aliqua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enim</a:t>
            </a:r>
            <a:r>
              <a:rPr lang="en-US" sz="1600" b="0" i="0" kern="1200" dirty="0">
                <a:solidFill>
                  <a:schemeClr val="bg1"/>
                </a:solidFill>
                <a:effectLst/>
                <a:latin typeface="+mj-lt"/>
                <a:ea typeface="+mn-ea"/>
                <a:cs typeface="+mn-cs"/>
              </a:rPr>
              <a:t> ad minim </a:t>
            </a:r>
            <a:r>
              <a:rPr lang="en-US" sz="1600" b="0" i="0" kern="1200" dirty="0" err="1">
                <a:solidFill>
                  <a:schemeClr val="bg1"/>
                </a:solidFill>
                <a:effectLst/>
                <a:latin typeface="+mj-lt"/>
                <a:ea typeface="+mn-ea"/>
                <a:cs typeface="+mn-cs"/>
              </a:rPr>
              <a:t>veniam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quis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nostrud</a:t>
            </a:r>
            <a:r>
              <a:rPr lang="en-US" sz="1600" b="0" i="0" kern="1200" dirty="0">
                <a:solidFill>
                  <a:schemeClr val="bg1"/>
                </a:solidFill>
                <a:effectLst/>
                <a:latin typeface="+mj-lt"/>
                <a:ea typeface="+mn-ea"/>
                <a:cs typeface="+mn-cs"/>
              </a:rPr>
              <a:t> exercitation </a:t>
            </a:r>
            <a:r>
              <a:rPr lang="en-US" sz="1600" b="0" i="0" kern="1200" dirty="0" err="1">
                <a:solidFill>
                  <a:schemeClr val="bg1"/>
                </a:solidFill>
                <a:effectLst/>
                <a:latin typeface="+mj-lt"/>
                <a:ea typeface="+mn-ea"/>
                <a:cs typeface="+mn-cs"/>
              </a:rPr>
              <a:t>ullamco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laboris</a:t>
            </a:r>
            <a:r>
              <a:rPr lang="en-US" sz="1600" b="0" i="0" kern="1200" dirty="0">
                <a:solidFill>
                  <a:schemeClr val="bg1"/>
                </a:solidFill>
                <a:effectLst/>
                <a:latin typeface="+mj-lt"/>
                <a:ea typeface="+mn-ea"/>
                <a:cs typeface="+mn-cs"/>
              </a:rPr>
              <a:t> nisi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aliquip</a:t>
            </a:r>
            <a:r>
              <a:rPr lang="en-US" sz="1600" b="0" i="0" kern="1200" dirty="0">
                <a:solidFill>
                  <a:schemeClr val="bg1"/>
                </a:solidFill>
                <a:effectLst/>
                <a:latin typeface="+mj-lt"/>
                <a:ea typeface="+mn-ea"/>
                <a:cs typeface="+mn-cs"/>
              </a:rPr>
              <a:t> ex </a:t>
            </a:r>
            <a:r>
              <a:rPr lang="en-US" sz="1600" b="0" i="0" kern="1200" dirty="0" err="1">
                <a:solidFill>
                  <a:schemeClr val="bg1"/>
                </a:solidFill>
                <a:effectLst/>
                <a:latin typeface="+mj-lt"/>
                <a:ea typeface="+mn-ea"/>
                <a:cs typeface="+mn-cs"/>
              </a:rPr>
              <a:t>ea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commodo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consequat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Duis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aute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irure</a:t>
            </a:r>
            <a:r>
              <a:rPr lang="en-US" sz="1600" b="0" i="0" kern="1200" dirty="0">
                <a:solidFill>
                  <a:schemeClr val="bg1"/>
                </a:solidFill>
                <a:effectLst/>
                <a:latin typeface="+mj-lt"/>
                <a:ea typeface="+mn-ea"/>
                <a:cs typeface="+mn-cs"/>
              </a:rPr>
              <a:t> dolor in </a:t>
            </a:r>
            <a:r>
              <a:rPr lang="en-US" sz="1600" b="0" i="0" kern="1200" dirty="0" err="1">
                <a:solidFill>
                  <a:schemeClr val="bg1"/>
                </a:solidFill>
                <a:effectLst/>
                <a:latin typeface="+mj-lt"/>
                <a:ea typeface="+mn-ea"/>
                <a:cs typeface="+mn-cs"/>
              </a:rPr>
              <a:t>reprehenderit</a:t>
            </a:r>
            <a:r>
              <a:rPr lang="en-US" sz="1600" b="0" i="0" kern="1200" dirty="0">
                <a:solidFill>
                  <a:schemeClr val="bg1"/>
                </a:solidFill>
                <a:effectLst/>
                <a:latin typeface="+mj-lt"/>
                <a:ea typeface="+mn-ea"/>
                <a:cs typeface="+mn-cs"/>
              </a:rPr>
              <a:t> in </a:t>
            </a:r>
            <a:r>
              <a:rPr lang="en-US" sz="1600" b="0" i="0" kern="1200" dirty="0" err="1">
                <a:solidFill>
                  <a:schemeClr val="bg1"/>
                </a:solidFill>
                <a:effectLst/>
                <a:latin typeface="+mj-lt"/>
                <a:ea typeface="+mn-ea"/>
                <a:cs typeface="+mn-cs"/>
              </a:rPr>
              <a:t>voluptate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velit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esse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cillum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dolore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eu</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fugiat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nulla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pariatur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Excepteur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sint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occaecat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cupidatat</a:t>
            </a:r>
            <a:r>
              <a:rPr lang="en-US" sz="1600" b="0" i="0" kern="1200" dirty="0">
                <a:solidFill>
                  <a:schemeClr val="bg1"/>
                </a:solidFill>
                <a:effectLst/>
                <a:latin typeface="+mj-lt"/>
                <a:ea typeface="+mn-ea"/>
                <a:cs typeface="+mn-cs"/>
              </a:rPr>
              <a:t> non </a:t>
            </a:r>
            <a:r>
              <a:rPr lang="en-US" sz="1600" b="0" i="0" kern="1200" dirty="0" err="1">
                <a:solidFill>
                  <a:schemeClr val="bg1"/>
                </a:solidFill>
                <a:effectLst/>
                <a:latin typeface="+mj-lt"/>
                <a:ea typeface="+mn-ea"/>
                <a:cs typeface="+mn-cs"/>
              </a:rPr>
              <a:t>proident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sunt</a:t>
            </a:r>
            <a:r>
              <a:rPr lang="en-US" sz="1600" b="0" i="0" kern="1200" dirty="0">
                <a:solidFill>
                  <a:schemeClr val="bg1"/>
                </a:solidFill>
                <a:effectLst/>
                <a:latin typeface="+mj-lt"/>
                <a:ea typeface="+mn-ea"/>
                <a:cs typeface="+mn-cs"/>
              </a:rPr>
              <a:t> in culpa qui </a:t>
            </a:r>
            <a:r>
              <a:rPr lang="en-US" sz="1600" b="0" i="0" kern="1200" dirty="0" err="1">
                <a:solidFill>
                  <a:schemeClr val="bg1"/>
                </a:solidFill>
                <a:effectLst/>
                <a:latin typeface="+mj-lt"/>
                <a:ea typeface="+mn-ea"/>
                <a:cs typeface="+mn-cs"/>
              </a:rPr>
              <a:t>officia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deserunt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mollit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anim</a:t>
            </a:r>
            <a:r>
              <a:rPr lang="en-US" sz="1600" b="0" i="0" kern="1200" dirty="0">
                <a:solidFill>
                  <a:schemeClr val="bg1"/>
                </a:solidFill>
                <a:effectLst/>
                <a:latin typeface="+mj-lt"/>
                <a:ea typeface="+mn-ea"/>
                <a:cs typeface="+mn-cs"/>
              </a:rPr>
              <a:t> id </a:t>
            </a:r>
            <a:r>
              <a:rPr lang="en-US" sz="1600" b="0" i="0" kern="1200" dirty="0" err="1">
                <a:solidFill>
                  <a:schemeClr val="bg1"/>
                </a:solidFill>
                <a:effectLst/>
                <a:latin typeface="+mj-lt"/>
                <a:ea typeface="+mn-ea"/>
                <a:cs typeface="+mn-cs"/>
              </a:rPr>
              <a:t>est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laborum</a:t>
            </a:r>
            <a:r>
              <a:rPr lang="en-US" sz="1600" b="0" i="0" kern="1200" dirty="0">
                <a:solidFill>
                  <a:schemeClr val="bg1"/>
                </a:solidFill>
                <a:effectLst/>
                <a:latin typeface="+mj-lt"/>
                <a:ea typeface="+mn-ea"/>
                <a:cs typeface="+mn-cs"/>
              </a:rPr>
              <a:t>.“</a:t>
            </a:r>
          </a:p>
          <a:p>
            <a:endParaRPr lang="en-US" sz="1600" b="0" i="0" kern="1200" dirty="0">
              <a:solidFill>
                <a:schemeClr val="bg1"/>
              </a:solidFill>
              <a:effectLst/>
              <a:latin typeface="+mj-lt"/>
              <a:ea typeface="+mn-ea"/>
              <a:cs typeface="+mn-cs"/>
            </a:endParaRPr>
          </a:p>
          <a:p>
            <a:r>
              <a:rPr lang="en-US" sz="1600" b="1" i="0" kern="1200" dirty="0">
                <a:solidFill>
                  <a:schemeClr val="bg1"/>
                </a:solidFill>
                <a:effectLst/>
                <a:latin typeface="+mj-lt"/>
                <a:ea typeface="+mn-ea"/>
                <a:cs typeface="+mn-cs"/>
              </a:rPr>
              <a:t>Section 1.10.32 of "de </a:t>
            </a:r>
            <a:r>
              <a:rPr lang="en-US" sz="1600" b="1" i="0" kern="1200" dirty="0" err="1">
                <a:solidFill>
                  <a:schemeClr val="bg1"/>
                </a:solidFill>
                <a:effectLst/>
                <a:latin typeface="+mj-lt"/>
                <a:ea typeface="+mn-ea"/>
                <a:cs typeface="+mn-cs"/>
              </a:rPr>
              <a:t>Finibus</a:t>
            </a:r>
            <a:r>
              <a:rPr lang="en-US" sz="1600" b="1" i="0" kern="1200" dirty="0">
                <a:solidFill>
                  <a:schemeClr val="bg1"/>
                </a:solidFill>
                <a:effectLst/>
                <a:latin typeface="+mj-lt"/>
                <a:ea typeface="+mn-ea"/>
                <a:cs typeface="+mn-cs"/>
              </a:rPr>
              <a:t> </a:t>
            </a:r>
            <a:r>
              <a:rPr lang="en-US" sz="1600" b="1" i="0" kern="1200" dirty="0" err="1">
                <a:solidFill>
                  <a:schemeClr val="bg1"/>
                </a:solidFill>
                <a:effectLst/>
                <a:latin typeface="+mj-lt"/>
                <a:ea typeface="+mn-ea"/>
                <a:cs typeface="+mn-cs"/>
              </a:rPr>
              <a:t>Bonorum</a:t>
            </a:r>
            <a:r>
              <a:rPr lang="en-US" sz="1600" b="1" i="0" kern="1200" dirty="0">
                <a:solidFill>
                  <a:schemeClr val="bg1"/>
                </a:solidFill>
                <a:effectLst/>
                <a:latin typeface="+mj-lt"/>
                <a:ea typeface="+mn-ea"/>
                <a:cs typeface="+mn-cs"/>
              </a:rPr>
              <a:t> et </a:t>
            </a:r>
            <a:r>
              <a:rPr lang="en-US" sz="1600" b="1" i="0" kern="1200" dirty="0" err="1">
                <a:solidFill>
                  <a:schemeClr val="bg1"/>
                </a:solidFill>
                <a:effectLst/>
                <a:latin typeface="+mj-lt"/>
                <a:ea typeface="+mn-ea"/>
                <a:cs typeface="+mn-cs"/>
              </a:rPr>
              <a:t>Malorum</a:t>
            </a:r>
            <a:r>
              <a:rPr lang="en-US" sz="1600" b="1" i="0" kern="1200" dirty="0">
                <a:solidFill>
                  <a:schemeClr val="bg1"/>
                </a:solidFill>
                <a:effectLst/>
                <a:latin typeface="+mj-lt"/>
                <a:ea typeface="+mn-ea"/>
                <a:cs typeface="+mn-cs"/>
              </a:rPr>
              <a:t>", written by Cicero in 45 BC</a:t>
            </a:r>
          </a:p>
          <a:p>
            <a:r>
              <a:rPr lang="en-US" sz="1600" b="0" i="0" kern="1200" dirty="0">
                <a:solidFill>
                  <a:schemeClr val="bg1"/>
                </a:solidFill>
                <a:effectLst/>
                <a:latin typeface="+mj-lt"/>
                <a:ea typeface="+mn-ea"/>
                <a:cs typeface="+mn-cs"/>
              </a:rPr>
              <a:t>"</a:t>
            </a:r>
            <a:r>
              <a:rPr lang="en-US" sz="1600" b="0" i="0" kern="1200" dirty="0" err="1">
                <a:solidFill>
                  <a:schemeClr val="bg1"/>
                </a:solidFill>
                <a:effectLst/>
                <a:latin typeface="+mj-lt"/>
                <a:ea typeface="+mn-ea"/>
                <a:cs typeface="+mn-cs"/>
              </a:rPr>
              <a:t>Sed</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perspiciatis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unde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omnis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iste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natus</a:t>
            </a:r>
            <a:r>
              <a:rPr lang="en-US" sz="1600" b="0" i="0" kern="1200" dirty="0">
                <a:solidFill>
                  <a:schemeClr val="bg1"/>
                </a:solidFill>
                <a:effectLst/>
                <a:latin typeface="+mj-lt"/>
                <a:ea typeface="+mn-ea"/>
                <a:cs typeface="+mn-cs"/>
              </a:rPr>
              <a:t> error sit </a:t>
            </a:r>
            <a:r>
              <a:rPr lang="en-US" sz="1600" b="0" i="0" kern="1200" dirty="0" err="1">
                <a:solidFill>
                  <a:schemeClr val="bg1"/>
                </a:solidFill>
                <a:effectLst/>
                <a:latin typeface="+mj-lt"/>
                <a:ea typeface="+mn-ea"/>
                <a:cs typeface="+mn-cs"/>
              </a:rPr>
              <a:t>voluptatem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accusantium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doloremque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laudantium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totam</a:t>
            </a:r>
            <a:r>
              <a:rPr lang="en-US" sz="1600" b="0" i="0" kern="1200" dirty="0">
                <a:solidFill>
                  <a:schemeClr val="bg1"/>
                </a:solidFill>
                <a:effectLst/>
                <a:latin typeface="+mj-lt"/>
                <a:ea typeface="+mn-ea"/>
                <a:cs typeface="+mn-cs"/>
              </a:rPr>
              <a:t> rem </a:t>
            </a:r>
            <a:r>
              <a:rPr lang="en-US" sz="1600" b="0" i="0" kern="1200" dirty="0" err="1">
                <a:solidFill>
                  <a:schemeClr val="bg1"/>
                </a:solidFill>
                <a:effectLst/>
                <a:latin typeface="+mj-lt"/>
                <a:ea typeface="+mn-ea"/>
                <a:cs typeface="+mn-cs"/>
              </a:rPr>
              <a:t>aperiam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eaque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ipsa</a:t>
            </a:r>
            <a:r>
              <a:rPr lang="en-US" sz="1600" b="0" i="0" kern="1200" dirty="0">
                <a:solidFill>
                  <a:schemeClr val="bg1"/>
                </a:solidFill>
                <a:effectLst/>
                <a:latin typeface="+mj-lt"/>
                <a:ea typeface="+mn-ea"/>
                <a:cs typeface="+mn-cs"/>
              </a:rPr>
              <a:t> quae ab </a:t>
            </a:r>
            <a:r>
              <a:rPr lang="en-US" sz="1600" b="0" i="0" kern="1200" dirty="0" err="1">
                <a:solidFill>
                  <a:schemeClr val="bg1"/>
                </a:solidFill>
                <a:effectLst/>
                <a:latin typeface="+mj-lt"/>
                <a:ea typeface="+mn-ea"/>
                <a:cs typeface="+mn-cs"/>
              </a:rPr>
              <a:t>illo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inventore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veritatis</a:t>
            </a:r>
            <a:r>
              <a:rPr lang="en-US" sz="1600" b="0" i="0" kern="1200" dirty="0">
                <a:solidFill>
                  <a:schemeClr val="bg1"/>
                </a:solidFill>
                <a:effectLst/>
                <a:latin typeface="+mj-lt"/>
                <a:ea typeface="+mn-ea"/>
                <a:cs typeface="+mn-cs"/>
              </a:rPr>
              <a:t> et quasi </a:t>
            </a:r>
            <a:r>
              <a:rPr lang="en-US" sz="1600" b="0" i="0" kern="1200" dirty="0" err="1">
                <a:solidFill>
                  <a:schemeClr val="bg1"/>
                </a:solidFill>
                <a:effectLst/>
                <a:latin typeface="+mj-lt"/>
                <a:ea typeface="+mn-ea"/>
                <a:cs typeface="+mn-cs"/>
              </a:rPr>
              <a:t>architecto</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beatae</a:t>
            </a:r>
            <a:r>
              <a:rPr lang="en-US" sz="1600" b="0" i="0" kern="1200" dirty="0">
                <a:solidFill>
                  <a:schemeClr val="bg1"/>
                </a:solidFill>
                <a:effectLst/>
                <a:latin typeface="+mj-lt"/>
                <a:ea typeface="+mn-ea"/>
                <a:cs typeface="+mn-cs"/>
              </a:rPr>
              <a:t> vitae dicta </a:t>
            </a:r>
            <a:r>
              <a:rPr lang="en-US" sz="1600" b="0" i="0" kern="1200" dirty="0" err="1">
                <a:solidFill>
                  <a:schemeClr val="bg1"/>
                </a:solidFill>
                <a:effectLst/>
                <a:latin typeface="+mj-lt"/>
                <a:ea typeface="+mn-ea"/>
                <a:cs typeface="+mn-cs"/>
              </a:rPr>
              <a:t>sunt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explicabo</a:t>
            </a:r>
            <a:r>
              <a:rPr lang="en-US" sz="1600" b="0" i="0" kern="1200" dirty="0">
                <a:solidFill>
                  <a:schemeClr val="bg1"/>
                </a:solidFill>
                <a:effectLst/>
                <a:latin typeface="+mj-lt"/>
                <a:ea typeface="+mn-ea"/>
                <a:cs typeface="+mn-cs"/>
              </a:rPr>
              <a:t>. Nemo </a:t>
            </a:r>
            <a:r>
              <a:rPr lang="en-US" sz="1600" b="0" i="0" kern="1200" dirty="0" err="1">
                <a:solidFill>
                  <a:schemeClr val="bg1"/>
                </a:solidFill>
                <a:effectLst/>
                <a:latin typeface="+mj-lt"/>
                <a:ea typeface="+mn-ea"/>
                <a:cs typeface="+mn-cs"/>
              </a:rPr>
              <a:t>enim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ipsam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voluptatem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quia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voluptas</a:t>
            </a:r>
            <a:r>
              <a:rPr lang="en-US" sz="1600" b="0" i="0" kern="1200" dirty="0">
                <a:solidFill>
                  <a:schemeClr val="bg1"/>
                </a:solidFill>
                <a:effectLst/>
                <a:latin typeface="+mj-lt"/>
                <a:ea typeface="+mn-ea"/>
                <a:cs typeface="+mn-cs"/>
              </a:rPr>
              <a:t> sit </a:t>
            </a:r>
            <a:r>
              <a:rPr lang="en-US" sz="1600" b="0" i="0" kern="1200" dirty="0" err="1">
                <a:solidFill>
                  <a:schemeClr val="bg1"/>
                </a:solidFill>
                <a:effectLst/>
                <a:latin typeface="+mj-lt"/>
                <a:ea typeface="+mn-ea"/>
                <a:cs typeface="+mn-cs"/>
              </a:rPr>
              <a:t>aspernatur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aut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odit</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aut</a:t>
            </a:r>
            <a:r>
              <a:rPr lang="en-US" sz="1600" b="0" i="0" kern="1200" dirty="0">
                <a:solidFill>
                  <a:schemeClr val="bg1"/>
                </a:solidFill>
                <a:effectLst/>
                <a:latin typeface="+mj-lt"/>
                <a:ea typeface="+mn-ea"/>
                <a:cs typeface="+mn-cs"/>
              </a:rPr>
              <a:t> fugit, </a:t>
            </a:r>
            <a:r>
              <a:rPr lang="en-US" sz="1600" b="0" i="0" kern="1200" dirty="0" err="1">
                <a:solidFill>
                  <a:schemeClr val="bg1"/>
                </a:solidFill>
                <a:effectLst/>
                <a:latin typeface="+mj-lt"/>
                <a:ea typeface="+mn-ea"/>
                <a:cs typeface="+mn-cs"/>
              </a:rPr>
              <a:t>sed</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quia</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consequuntur</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magni</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dolores</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eos</a:t>
            </a:r>
            <a:r>
              <a:rPr lang="en-US" sz="1600" b="0" i="0" kern="1200" dirty="0">
                <a:solidFill>
                  <a:schemeClr val="bg1"/>
                </a:solidFill>
                <a:effectLst/>
                <a:latin typeface="+mj-lt"/>
                <a:ea typeface="+mn-ea"/>
                <a:cs typeface="+mn-cs"/>
              </a:rPr>
              <a:t> qui </a:t>
            </a:r>
            <a:r>
              <a:rPr lang="en-US" sz="1600" b="0" i="0" kern="1200" dirty="0" err="1">
                <a:solidFill>
                  <a:schemeClr val="bg1"/>
                </a:solidFill>
                <a:effectLst/>
                <a:latin typeface="+mj-lt"/>
                <a:ea typeface="+mn-ea"/>
                <a:cs typeface="+mn-cs"/>
              </a:rPr>
              <a:t>ratione</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voluptatem</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sequi</a:t>
            </a:r>
            <a:r>
              <a:rPr lang="en-US" sz="1600" b="0" i="0" kern="1200" dirty="0">
                <a:solidFill>
                  <a:schemeClr val="bg1"/>
                </a:solidFill>
                <a:effectLst/>
                <a:latin typeface="+mj-lt"/>
                <a:ea typeface="+mn-ea"/>
                <a:cs typeface="+mn-cs"/>
              </a:rPr>
              <a:t> </a:t>
            </a:r>
            <a:r>
              <a:rPr lang="en-US" sz="1600" b="0" i="0" kern="1200" dirty="0" err="1">
                <a:solidFill>
                  <a:schemeClr val="bg1"/>
                </a:solidFill>
                <a:effectLst/>
                <a:latin typeface="+mj-lt"/>
                <a:ea typeface="+mn-ea"/>
                <a:cs typeface="+mn-cs"/>
              </a:rPr>
              <a:t>nesciunt</a:t>
            </a:r>
            <a:r>
              <a:rPr lang="en-US" sz="1600" b="0" i="0" kern="1200" dirty="0">
                <a:solidFill>
                  <a:schemeClr val="bg1"/>
                </a:solidFill>
                <a:effectLst/>
                <a:latin typeface="+mj-lt"/>
                <a:ea typeface="+mn-ea"/>
                <a:cs typeface="+mn-cs"/>
              </a:rPr>
              <a:t>. </a:t>
            </a:r>
            <a:endParaRPr lang="en-US" sz="1600" dirty="0">
              <a:solidFill>
                <a:schemeClr val="bg1"/>
              </a:solidFill>
              <a:latin typeface="+mj-lt"/>
            </a:endParaRPr>
          </a:p>
        </p:txBody>
      </p:sp>
    </p:spTree>
    <p:extLst>
      <p:ext uri="{BB962C8B-B14F-4D97-AF65-F5344CB8AC3E}">
        <p14:creationId xmlns:p14="http://schemas.microsoft.com/office/powerpoint/2010/main" val="179790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7581900" cy="1325563"/>
          </a:xfrm>
        </p:spPr>
        <p:txBody>
          <a:bodyPr>
            <a:normAutofit/>
          </a:bodyPr>
          <a:lstStyle>
            <a:lvl1pPr>
              <a:defRPr sz="3000" b="1">
                <a:solidFill>
                  <a:srgbClr val="144E28"/>
                </a:solidFill>
                <a:latin typeface="Century Gothic" panose="020B0502020202020204" pitchFamily="34" charset="0"/>
              </a:defRPr>
            </a:lvl1pPr>
          </a:lstStyle>
          <a:p>
            <a:r>
              <a:rPr lang="en-US" dirty="0"/>
              <a:t>HEADING OF MY PRESENTATION</a:t>
            </a:r>
          </a:p>
        </p:txBody>
      </p:sp>
      <p:sp>
        <p:nvSpPr>
          <p:cNvPr id="6" name="Slide Number Placeholder 5"/>
          <p:cNvSpPr>
            <a:spLocks noGrp="1"/>
          </p:cNvSpPr>
          <p:nvPr>
            <p:ph type="sldNum" sz="quarter" idx="12"/>
          </p:nvPr>
        </p:nvSpPr>
        <p:spPr>
          <a:xfrm>
            <a:off x="9258300" y="6467475"/>
            <a:ext cx="2743200" cy="365125"/>
          </a:xfrm>
        </p:spPr>
        <p:txBody>
          <a:bodyPr/>
          <a:lstStyle>
            <a:lvl1pPr>
              <a:defRPr b="1">
                <a:solidFill>
                  <a:schemeClr val="bg1"/>
                </a:solidFill>
              </a:defRPr>
            </a:lvl1pPr>
          </a:lstStyle>
          <a:p>
            <a:fld id="{08849F00-88AE-43D5-89C8-B0F2FD8BDCB0}" type="slidenum">
              <a:rPr lang="en-US" smtClean="0"/>
              <a:pPr/>
              <a:t>‹#›</a:t>
            </a:fld>
            <a:endParaRPr lang="en-US"/>
          </a:p>
        </p:txBody>
      </p:sp>
    </p:spTree>
    <p:extLst>
      <p:ext uri="{BB962C8B-B14F-4D97-AF65-F5344CB8AC3E}">
        <p14:creationId xmlns:p14="http://schemas.microsoft.com/office/powerpoint/2010/main" val="273827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32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58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DD5B0D-2810-457F-9ECC-66214D67E01C}"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93166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DD5B0D-2810-457F-9ECC-66214D67E01C}"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1205960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DD5B0D-2810-457F-9ECC-66214D67E01C}"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109859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D5B0D-2810-457F-9ECC-66214D67E01C}"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849F00-88AE-43D5-89C8-B0F2FD8BDCB0}" type="slidenum">
              <a:rPr lang="en-US" smtClean="0"/>
              <a:t>‹#›</a:t>
            </a:fld>
            <a:endParaRPr lang="en-US"/>
          </a:p>
        </p:txBody>
      </p:sp>
    </p:spTree>
    <p:extLst>
      <p:ext uri="{BB962C8B-B14F-4D97-AF65-F5344CB8AC3E}">
        <p14:creationId xmlns:p14="http://schemas.microsoft.com/office/powerpoint/2010/main" val="215884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D5B0D-2810-457F-9ECC-66214D67E01C}" type="datetimeFigureOut">
              <a:rPr lang="en-US" smtClean="0"/>
              <a:t>9/26/2024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49F00-88AE-43D5-89C8-B0F2FD8BDCB0}" type="slidenum">
              <a:rPr lang="en-US" smtClean="0"/>
              <a:t>‹#›</a:t>
            </a:fld>
            <a:endParaRPr lang="en-US"/>
          </a:p>
        </p:txBody>
      </p:sp>
    </p:spTree>
    <p:extLst>
      <p:ext uri="{BB962C8B-B14F-4D97-AF65-F5344CB8AC3E}">
        <p14:creationId xmlns:p14="http://schemas.microsoft.com/office/powerpoint/2010/main" val="999964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KNOW YOUR COMPANY</a:t>
            </a:r>
          </a:p>
        </p:txBody>
      </p:sp>
      <p:sp>
        <p:nvSpPr>
          <p:cNvPr id="3" name="Subtitle 2"/>
          <p:cNvSpPr>
            <a:spLocks noGrp="1"/>
          </p:cNvSpPr>
          <p:nvPr>
            <p:ph type="subTitle" idx="1"/>
          </p:nvPr>
        </p:nvSpPr>
        <p:spPr/>
        <p:txBody>
          <a:bodyPr>
            <a:normAutofit fontScale="92500" lnSpcReduction="10000"/>
          </a:bodyPr>
          <a:lstStyle/>
          <a:p>
            <a:r>
              <a:rPr lang="en-US" dirty="0"/>
              <a:t>JIMOH KADIRI BOLA</a:t>
            </a:r>
          </a:p>
          <a:p>
            <a:endParaRPr lang="en-US" dirty="0"/>
          </a:p>
          <a:p>
            <a:r>
              <a:rPr lang="en-US" dirty="0"/>
              <a:t>SYSTEM ADMINISTRATOR</a:t>
            </a:r>
          </a:p>
        </p:txBody>
      </p:sp>
    </p:spTree>
    <p:extLst>
      <p:ext uri="{BB962C8B-B14F-4D97-AF65-F5344CB8AC3E}">
        <p14:creationId xmlns:p14="http://schemas.microsoft.com/office/powerpoint/2010/main" val="239960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65125"/>
            <a:ext cx="8260080" cy="5098415"/>
          </a:xfrm>
        </p:spPr>
        <p:txBody>
          <a:bodyPr/>
          <a:lstStyle/>
          <a:p>
            <a:pPr marL="342900" lvl="0" indent="-342900">
              <a:lnSpc>
                <a:spcPct val="100000"/>
              </a:lnSpc>
              <a:spcBef>
                <a:spcPts val="0"/>
              </a:spcBef>
              <a:buFont typeface="Wingdings" panose="05000000000000000000" pitchFamily="2" charset="2"/>
              <a:buChar char="v"/>
            </a:pPr>
            <a:r>
              <a:rPr lang="en-US" sz="2400" dirty="0">
                <a:solidFill>
                  <a:prstClr val="black"/>
                </a:solidFill>
                <a:ea typeface="+mn-ea"/>
                <a:cs typeface="+mn-cs"/>
              </a:rPr>
              <a:t> </a:t>
            </a:r>
            <a:br>
              <a:rPr lang="en-US" sz="2400" dirty="0">
                <a:solidFill>
                  <a:prstClr val="black"/>
                </a:solidFill>
                <a:ea typeface="+mn-ea"/>
                <a:cs typeface="+mn-cs"/>
              </a:rPr>
            </a:br>
            <a:r>
              <a:rPr lang="en-US" sz="2400" dirty="0">
                <a:solidFill>
                  <a:prstClr val="black"/>
                </a:solidFill>
                <a:ea typeface="+mn-ea"/>
                <a:cs typeface="+mn-cs"/>
              </a:rPr>
              <a:t>MANAGED PROPERTY CATALOG ON WEBSITE WHILE ENSURING COMPLIANCE WITH DATA PROTECTION REGULATIONS</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PROMPT AND RELIABLE SERVICE DELIVERY</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OVERSEE ONLINE PAYMENT PROCESSING FOR OUR SUBSCRIBERS</a:t>
            </a:r>
            <a:br>
              <a:rPr lang="en-US" sz="2400" dirty="0">
                <a:solidFill>
                  <a:prstClr val="black"/>
                </a:solidFill>
                <a:ea typeface="+mn-ea"/>
                <a:cs typeface="+mn-cs"/>
              </a:rPr>
            </a:br>
            <a:br>
              <a:rPr lang="en-US" sz="2400" dirty="0">
                <a:solidFill>
                  <a:prstClr val="black"/>
                </a:solidFill>
                <a:ea typeface="+mn-ea"/>
                <a:cs typeface="+mn-cs"/>
              </a:rPr>
            </a:br>
            <a:br>
              <a:rPr lang="en-GB" sz="1800" i="1" dirty="0">
                <a:solidFill>
                  <a:prstClr val="black"/>
                </a:solidFill>
                <a:ea typeface="+mn-ea"/>
                <a:cs typeface="+mn-cs"/>
              </a:rPr>
            </a:br>
            <a:endParaRPr lang="en-US" dirty="0"/>
          </a:p>
        </p:txBody>
      </p:sp>
    </p:spTree>
    <p:extLst>
      <p:ext uri="{BB962C8B-B14F-4D97-AF65-F5344CB8AC3E}">
        <p14:creationId xmlns:p14="http://schemas.microsoft.com/office/powerpoint/2010/main" val="122593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GOALS FOR NEXT QUARTER</a:t>
            </a:r>
          </a:p>
        </p:txBody>
      </p:sp>
    </p:spTree>
    <p:extLst>
      <p:ext uri="{BB962C8B-B14F-4D97-AF65-F5344CB8AC3E}">
        <p14:creationId xmlns:p14="http://schemas.microsoft.com/office/powerpoint/2010/main" val="197878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5780" y="1051560"/>
            <a:ext cx="11132820" cy="77724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555636432"/>
              </p:ext>
            </p:extLst>
          </p:nvPr>
        </p:nvGraphicFramePr>
        <p:xfrm>
          <a:off x="380008" y="1828799"/>
          <a:ext cx="11435938" cy="4650000"/>
        </p:xfrm>
        <a:graphic>
          <a:graphicData uri="http://schemas.openxmlformats.org/drawingml/2006/table">
            <a:tbl>
              <a:tblPr firstRow="1" bandRow="1">
                <a:tableStyleId>{5C22544A-7EE6-4342-B048-85BDC9FD1C3A}</a:tableStyleId>
              </a:tblPr>
              <a:tblGrid>
                <a:gridCol w="2841232">
                  <a:extLst>
                    <a:ext uri="{9D8B030D-6E8A-4147-A177-3AD203B41FA5}">
                      <a16:colId xmlns:a16="http://schemas.microsoft.com/office/drawing/2014/main" val="20000"/>
                    </a:ext>
                  </a:extLst>
                </a:gridCol>
                <a:gridCol w="2864902">
                  <a:extLst>
                    <a:ext uri="{9D8B030D-6E8A-4147-A177-3AD203B41FA5}">
                      <a16:colId xmlns:a16="http://schemas.microsoft.com/office/drawing/2014/main" val="20001"/>
                    </a:ext>
                  </a:extLst>
                </a:gridCol>
                <a:gridCol w="2864902">
                  <a:extLst>
                    <a:ext uri="{9D8B030D-6E8A-4147-A177-3AD203B41FA5}">
                      <a16:colId xmlns:a16="http://schemas.microsoft.com/office/drawing/2014/main" val="20002"/>
                    </a:ext>
                  </a:extLst>
                </a:gridCol>
                <a:gridCol w="2864902">
                  <a:extLst>
                    <a:ext uri="{9D8B030D-6E8A-4147-A177-3AD203B41FA5}">
                      <a16:colId xmlns:a16="http://schemas.microsoft.com/office/drawing/2014/main" val="20003"/>
                    </a:ext>
                  </a:extLst>
                </a:gridCol>
              </a:tblGrid>
              <a:tr h="443760">
                <a:tc>
                  <a:txBody>
                    <a:bodyPr/>
                    <a:lstStyle/>
                    <a:p>
                      <a:r>
                        <a:rPr lang="en-US" sz="1800" dirty="0">
                          <a:latin typeface="+mn-lt"/>
                        </a:rPr>
                        <a:t>Specific Action</a:t>
                      </a:r>
                    </a:p>
                  </a:txBody>
                  <a:tcPr/>
                </a:tc>
                <a:tc>
                  <a:txBody>
                    <a:bodyPr/>
                    <a:lstStyle/>
                    <a:p>
                      <a:r>
                        <a:rPr lang="en-US" sz="1800" dirty="0">
                          <a:latin typeface="+mn-lt"/>
                        </a:rPr>
                        <a:t>Measurable</a:t>
                      </a:r>
                    </a:p>
                  </a:txBody>
                  <a:tcPr/>
                </a:tc>
                <a:tc>
                  <a:txBody>
                    <a:bodyPr/>
                    <a:lstStyle/>
                    <a:p>
                      <a:r>
                        <a:rPr lang="en-US" sz="1800" dirty="0">
                          <a:latin typeface="+mn-lt"/>
                        </a:rPr>
                        <a:t>Achievable/Realistic</a:t>
                      </a:r>
                    </a:p>
                  </a:txBody>
                  <a:tcPr/>
                </a:tc>
                <a:tc>
                  <a:txBody>
                    <a:bodyPr/>
                    <a:lstStyle/>
                    <a:p>
                      <a:r>
                        <a:rPr lang="en-US" sz="1800" dirty="0">
                          <a:latin typeface="+mn-lt"/>
                        </a:rPr>
                        <a:t>Time Bound</a:t>
                      </a:r>
                    </a:p>
                  </a:txBody>
                  <a:tcPr/>
                </a:tc>
                <a:extLst>
                  <a:ext uri="{0D108BD9-81ED-4DB2-BD59-A6C34878D82A}">
                    <a16:rowId xmlns:a16="http://schemas.microsoft.com/office/drawing/2014/main" val="10000"/>
                  </a:ext>
                </a:extLst>
              </a:tr>
              <a:tr h="1373952">
                <a:tc>
                  <a:txBody>
                    <a:bodyPr/>
                    <a:lstStyle/>
                    <a:p>
                      <a:r>
                        <a:rPr lang="en-US" dirty="0"/>
                        <a:t>Facilitate the onboarding of new properties on the website by ensuring all relevant details, features are provided</a:t>
                      </a:r>
                      <a:endParaRPr lang="en-US" sz="1800" dirty="0">
                        <a:latin typeface="+mn-lt"/>
                      </a:endParaRPr>
                    </a:p>
                  </a:txBody>
                  <a:tcPr/>
                </a:tc>
                <a:tc>
                  <a:txBody>
                    <a:bodyPr/>
                    <a:lstStyle/>
                    <a:p>
                      <a:r>
                        <a:rPr lang="en-US" sz="1800" dirty="0">
                          <a:latin typeface="+mn-lt"/>
                        </a:rPr>
                        <a:t>Increment of properties and clients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2-3 Properties</a:t>
                      </a:r>
                    </a:p>
                  </a:txBody>
                  <a:tcPr/>
                </a:tc>
                <a:tc>
                  <a:txBody>
                    <a:bodyPr/>
                    <a:lstStyle/>
                    <a:p>
                      <a:r>
                        <a:rPr lang="en-US" sz="1800" dirty="0">
                          <a:latin typeface="+mn-lt"/>
                        </a:rPr>
                        <a:t>December, 2024 – January, 2025</a:t>
                      </a:r>
                    </a:p>
                  </a:txBody>
                  <a:tcPr/>
                </a:tc>
                <a:extLst>
                  <a:ext uri="{0D108BD9-81ED-4DB2-BD59-A6C34878D82A}">
                    <a16:rowId xmlns:a16="http://schemas.microsoft.com/office/drawing/2014/main" val="10001"/>
                  </a:ext>
                </a:extLst>
              </a:tr>
              <a:tr h="1116336">
                <a:tc>
                  <a:txBody>
                    <a:bodyPr/>
                    <a:lstStyle/>
                    <a:p>
                      <a:r>
                        <a:rPr lang="en-US" dirty="0"/>
                        <a:t>Increment of revenue</a:t>
                      </a:r>
                    </a:p>
                  </a:txBody>
                  <a:tcPr/>
                </a:tc>
                <a:tc>
                  <a:txBody>
                    <a:bodyPr/>
                    <a:lstStyle/>
                    <a:p>
                      <a:r>
                        <a:rPr lang="en-US" dirty="0"/>
                        <a:t>enable the collection of subscription fees through secure online payments on the website</a:t>
                      </a:r>
                    </a:p>
                  </a:txBody>
                  <a:tcPr/>
                </a:tc>
                <a:tc>
                  <a:txBody>
                    <a:bodyPr/>
                    <a:lstStyle/>
                    <a:p>
                      <a:r>
                        <a:rPr lang="en-US" dirty="0"/>
                        <a:t>5-7m monthly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December, 2024 – January, 2025</a:t>
                      </a:r>
                    </a:p>
                  </a:txBody>
                  <a:tcPr/>
                </a:tc>
                <a:extLst>
                  <a:ext uri="{0D108BD9-81ED-4DB2-BD59-A6C34878D82A}">
                    <a16:rowId xmlns:a16="http://schemas.microsoft.com/office/drawing/2014/main" val="3902862236"/>
                  </a:ext>
                </a:extLst>
              </a:tr>
              <a:tr h="1116336">
                <a:tc>
                  <a:txBody>
                    <a:bodyPr/>
                    <a:lstStyle/>
                    <a:p>
                      <a:r>
                        <a:rPr lang="en-US" dirty="0"/>
                        <a:t>Developing a recruitment website for HR</a:t>
                      </a:r>
                    </a:p>
                  </a:txBody>
                  <a:tcPr/>
                </a:tc>
                <a:tc>
                  <a:txBody>
                    <a:bodyPr/>
                    <a:lstStyle/>
                    <a:p>
                      <a:r>
                        <a:rPr lang="en-US" dirty="0"/>
                        <a:t>This will enable the posting of available jobs and facilitate a smooth recruitment process.</a:t>
                      </a:r>
                    </a:p>
                  </a:txBody>
                  <a:tcPr/>
                </a:tc>
                <a:tc>
                  <a:txBody>
                    <a:bodyPr/>
                    <a:lstStyle/>
                    <a:p>
                      <a:r>
                        <a:rPr lang="en-US" dirty="0"/>
                        <a:t>Website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September, 2023 – December, 2024</a:t>
                      </a:r>
                    </a:p>
                    <a:p>
                      <a:endParaRPr lang="en-US" dirty="0"/>
                    </a:p>
                  </a:txBody>
                  <a:tcPr/>
                </a:tc>
                <a:extLst>
                  <a:ext uri="{0D108BD9-81ED-4DB2-BD59-A6C34878D82A}">
                    <a16:rowId xmlns:a16="http://schemas.microsoft.com/office/drawing/2014/main" val="10002"/>
                  </a:ext>
                </a:extLst>
              </a:tr>
              <a:tr h="34348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8904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COMPANY OVERVIEW</a:t>
            </a:r>
          </a:p>
        </p:txBody>
      </p:sp>
      <p:sp>
        <p:nvSpPr>
          <p:cNvPr id="3" name="TextBox 2"/>
          <p:cNvSpPr txBox="1"/>
          <p:nvPr/>
        </p:nvSpPr>
        <p:spPr>
          <a:xfrm>
            <a:off x="150471" y="2062065"/>
            <a:ext cx="850739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Alpha Mead Group is a diverse company is majored in Facilities Management, Property Management and Property Development. The services of AMG is tailored to provided solutions to real estate problems which involves provision of housing accommodation and management of the facilities of properties (Commercial and Residential)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System Administrator for the Rent4Less Business </a:t>
            </a:r>
            <a:r>
              <a:rPr lang="en-US" dirty="0"/>
              <a:t>is tasked with </a:t>
            </a:r>
            <a:r>
              <a:rPr lang="en-US" sz="2000" dirty="0"/>
              <a:t>regularly meeting the IT department to assess and determine technology requirements, provide expert advice, and lead system implementations. I serve as a mentor to other team members, playing a key role in building and managing complex information systems and IT infrastructure. Additionally, offering thought leadership to drive innovation and continuous improvement.</a:t>
            </a:r>
          </a:p>
        </p:txBody>
      </p:sp>
    </p:spTree>
    <p:extLst>
      <p:ext uri="{BB962C8B-B14F-4D97-AF65-F5344CB8AC3E}">
        <p14:creationId xmlns:p14="http://schemas.microsoft.com/office/powerpoint/2010/main" val="111481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173" y="1009650"/>
            <a:ext cx="4279206" cy="1790700"/>
          </a:xfrm>
        </p:spPr>
        <p:txBody>
          <a:bodyPr/>
          <a:lstStyle/>
          <a:p>
            <a:r>
              <a:rPr lang="en-US" dirty="0"/>
              <a:t>HIGHLIGHTS OF EXPERIENCE</a:t>
            </a:r>
          </a:p>
        </p:txBody>
      </p:sp>
    </p:spTree>
    <p:extLst>
      <p:ext uri="{BB962C8B-B14F-4D97-AF65-F5344CB8AC3E}">
        <p14:creationId xmlns:p14="http://schemas.microsoft.com/office/powerpoint/2010/main" val="423908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473" y="1440180"/>
            <a:ext cx="11124507" cy="4401205"/>
          </a:xfrm>
          <a:prstGeom prst="rect">
            <a:avLst/>
          </a:prstGeom>
        </p:spPr>
        <p:txBody>
          <a:bodyPr wrap="square">
            <a:spAutoFit/>
          </a:bodyPr>
          <a:lstStyle/>
          <a:p>
            <a:r>
              <a:rPr lang="en-US" sz="2000" b="1" dirty="0"/>
              <a:t>1. Evaluation of Company’s Induction </a:t>
            </a:r>
            <a:r>
              <a:rPr lang="en-US" sz="2000" b="1" dirty="0" err="1"/>
              <a:t>Programme</a:t>
            </a:r>
            <a:endParaRPr lang="en-US" sz="2000" b="1" dirty="0"/>
          </a:p>
          <a:p>
            <a:r>
              <a:rPr lang="en-US" sz="2000" b="1" dirty="0"/>
              <a:t>The Induction </a:t>
            </a:r>
            <a:r>
              <a:rPr lang="en-US" sz="2000" b="1" dirty="0" err="1"/>
              <a:t>Programme</a:t>
            </a:r>
            <a:r>
              <a:rPr lang="en-US" sz="2000" b="1" dirty="0"/>
              <a:t> is effective because it provides insight into the activities of various departments within the company. This serves as a soft landing for new staff, helping them navigate their tasks more effectively</a:t>
            </a:r>
          </a:p>
          <a:p>
            <a:endParaRPr lang="en-US" sz="2000" b="1" dirty="0"/>
          </a:p>
          <a:p>
            <a:r>
              <a:rPr lang="en-US" sz="2000" b="1" dirty="0"/>
              <a:t>2. Corporate Culture</a:t>
            </a:r>
          </a:p>
          <a:p>
            <a:pPr marL="342900" indent="-342900">
              <a:buFont typeface="Wingdings" panose="05000000000000000000" pitchFamily="2" charset="2"/>
              <a:buChar char="v"/>
            </a:pPr>
            <a:r>
              <a:rPr lang="en-US" sz="2000" b="1" dirty="0"/>
              <a:t>Effective Customer Service</a:t>
            </a:r>
          </a:p>
          <a:p>
            <a:pPr marL="342900" indent="-342900">
              <a:buFont typeface="Wingdings" panose="05000000000000000000" pitchFamily="2" charset="2"/>
              <a:buChar char="v"/>
            </a:pPr>
            <a:r>
              <a:rPr lang="en-US" sz="2000" b="1" dirty="0"/>
              <a:t>Employee Engagement</a:t>
            </a:r>
          </a:p>
          <a:p>
            <a:pPr marL="342900" indent="-342900">
              <a:buFont typeface="Wingdings" panose="05000000000000000000" pitchFamily="2" charset="2"/>
              <a:buChar char="v"/>
            </a:pPr>
            <a:r>
              <a:rPr lang="en-US" sz="2000" b="1" dirty="0"/>
              <a:t>Staff Growth</a:t>
            </a:r>
          </a:p>
          <a:p>
            <a:endParaRPr lang="en-US" sz="2000" b="1" dirty="0"/>
          </a:p>
          <a:p>
            <a:r>
              <a:rPr lang="en-US" sz="2000" b="1" dirty="0"/>
              <a:t>3. Departmental Integration</a:t>
            </a:r>
          </a:p>
          <a:p>
            <a:pPr marL="342900" indent="-342900">
              <a:buFont typeface="Wingdings" panose="05000000000000000000" pitchFamily="2" charset="2"/>
              <a:buChar char="v"/>
            </a:pPr>
            <a:r>
              <a:rPr lang="en-US" sz="2000" b="1" dirty="0"/>
              <a:t>Supply all necessary information by reporting hierarchy to facilitate a smooth transition into the role</a:t>
            </a:r>
          </a:p>
          <a:p>
            <a:pPr marL="342900" indent="-342900">
              <a:buFont typeface="Wingdings" panose="05000000000000000000" pitchFamily="2" charset="2"/>
              <a:buChar char="v"/>
            </a:pPr>
            <a:r>
              <a:rPr lang="en-US" sz="2000" b="1" dirty="0"/>
              <a:t>Ensure access to essential tools and resources within the department, as well as from other departments, to support goal achievement </a:t>
            </a:r>
          </a:p>
        </p:txBody>
      </p:sp>
    </p:spTree>
    <p:extLst>
      <p:ext uri="{BB962C8B-B14F-4D97-AF65-F5344CB8AC3E}">
        <p14:creationId xmlns:p14="http://schemas.microsoft.com/office/powerpoint/2010/main" val="3190250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AREAS OF STRENGTH</a:t>
            </a:r>
          </a:p>
        </p:txBody>
      </p:sp>
    </p:spTree>
    <p:extLst>
      <p:ext uri="{BB962C8B-B14F-4D97-AF65-F5344CB8AC3E}">
        <p14:creationId xmlns:p14="http://schemas.microsoft.com/office/powerpoint/2010/main" val="407048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81900" cy="4938395"/>
          </a:xfrm>
        </p:spPr>
        <p:txBody>
          <a:bodyPr/>
          <a:lstStyle/>
          <a:p>
            <a:pPr marL="342900" indent="-342900">
              <a:buFont typeface="Wingdings" panose="05000000000000000000" pitchFamily="2" charset="2"/>
              <a:buChar char="v"/>
            </a:pP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DETAIL-ORIENTED APPROACH</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PROBLEM SOLVING </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DEDICATTION TO EFFECTIVE SERVICE DELIVERY</a:t>
            </a:r>
            <a:br>
              <a:rPr lang="en-GB" sz="1800" i="1" dirty="0">
                <a:solidFill>
                  <a:prstClr val="black"/>
                </a:solidFill>
                <a:ea typeface="+mn-ea"/>
                <a:cs typeface="+mn-cs"/>
              </a:rPr>
            </a:br>
            <a:br>
              <a:rPr lang="en-US" sz="2400" dirty="0">
                <a:solidFill>
                  <a:prstClr val="black"/>
                </a:solidFill>
                <a:ea typeface="+mn-ea"/>
                <a:cs typeface="+mn-cs"/>
              </a:rPr>
            </a:br>
            <a:br>
              <a:rPr lang="en-GB" sz="1800" i="1" dirty="0">
                <a:solidFill>
                  <a:prstClr val="black"/>
                </a:solidFill>
                <a:ea typeface="+mn-ea"/>
                <a:cs typeface="+mn-cs"/>
              </a:rPr>
            </a:br>
            <a:endParaRPr lang="en-US" dirty="0"/>
          </a:p>
        </p:txBody>
      </p:sp>
    </p:spTree>
    <p:extLst>
      <p:ext uri="{BB962C8B-B14F-4D97-AF65-F5344CB8AC3E}">
        <p14:creationId xmlns:p14="http://schemas.microsoft.com/office/powerpoint/2010/main" val="2359017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173" y="1009649"/>
            <a:ext cx="4219575" cy="2974181"/>
          </a:xfrm>
        </p:spPr>
        <p:txBody>
          <a:bodyPr/>
          <a:lstStyle/>
          <a:p>
            <a:r>
              <a:rPr lang="en-US" dirty="0"/>
              <a:t>AREAS OF WEAKNESS</a:t>
            </a:r>
          </a:p>
        </p:txBody>
      </p:sp>
    </p:spTree>
    <p:extLst>
      <p:ext uri="{BB962C8B-B14F-4D97-AF65-F5344CB8AC3E}">
        <p14:creationId xmlns:p14="http://schemas.microsoft.com/office/powerpoint/2010/main" val="365517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81900" cy="5281295"/>
          </a:xfrm>
        </p:spPr>
        <p:txBody>
          <a:bodyPr>
            <a:normAutofit/>
          </a:bodyPr>
          <a:lstStyle/>
          <a:p>
            <a:pPr marL="342900" lvl="0" indent="-342900">
              <a:lnSpc>
                <a:spcPct val="100000"/>
              </a:lnSpc>
              <a:spcBef>
                <a:spcPts val="0"/>
              </a:spcBef>
              <a:buFont typeface="Wingdings" panose="05000000000000000000" pitchFamily="2" charset="2"/>
              <a:buChar char="v"/>
            </a:pP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REACTIVE MAINTENANCE APPROACH</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BEGULATED  REQUEST WORKFLOW</a:t>
            </a:r>
            <a:br>
              <a:rPr lang="en-US" sz="2400" dirty="0">
                <a:solidFill>
                  <a:prstClr val="black"/>
                </a:solidFill>
                <a:ea typeface="+mn-ea"/>
                <a:cs typeface="+mn-cs"/>
              </a:rPr>
            </a:br>
            <a:br>
              <a:rPr lang="en-US" sz="2400" dirty="0">
                <a:solidFill>
                  <a:prstClr val="black"/>
                </a:solidFill>
                <a:ea typeface="+mn-ea"/>
                <a:cs typeface="+mn-cs"/>
              </a:rPr>
            </a:br>
            <a:r>
              <a:rPr lang="en-US" sz="2400" dirty="0">
                <a:solidFill>
                  <a:prstClr val="black"/>
                </a:solidFill>
                <a:ea typeface="+mn-ea"/>
                <a:cs typeface="+mn-cs"/>
              </a:rPr>
              <a:t>EFFICIENCY IN RESOLVING COMPLAINTS</a:t>
            </a:r>
            <a:br>
              <a:rPr lang="en-US" sz="2400" dirty="0">
                <a:solidFill>
                  <a:prstClr val="black"/>
                </a:solidFill>
                <a:ea typeface="+mn-ea"/>
                <a:cs typeface="+mn-cs"/>
              </a:rPr>
            </a:br>
            <a:br>
              <a:rPr lang="en-US" sz="2400" dirty="0">
                <a:solidFill>
                  <a:prstClr val="black"/>
                </a:solidFill>
                <a:ea typeface="+mn-ea"/>
                <a:cs typeface="+mn-cs"/>
              </a:rPr>
            </a:br>
            <a:br>
              <a:rPr lang="en-GB" sz="1800" i="1" dirty="0">
                <a:solidFill>
                  <a:prstClr val="black"/>
                </a:solidFill>
                <a:ea typeface="+mn-ea"/>
                <a:cs typeface="+mn-cs"/>
              </a:rPr>
            </a:br>
            <a:br>
              <a:rPr lang="en-GB" sz="1800" i="1" dirty="0">
                <a:solidFill>
                  <a:prstClr val="black"/>
                </a:solidFill>
                <a:ea typeface="+mn-ea"/>
                <a:cs typeface="+mn-cs"/>
              </a:rPr>
            </a:br>
            <a:endParaRPr lang="en-US" dirty="0"/>
          </a:p>
        </p:txBody>
      </p:sp>
    </p:spTree>
    <p:extLst>
      <p:ext uri="{BB962C8B-B14F-4D97-AF65-F5344CB8AC3E}">
        <p14:creationId xmlns:p14="http://schemas.microsoft.com/office/powerpoint/2010/main" val="28822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t>ACCOMPLISHMENTS</a:t>
            </a:r>
          </a:p>
        </p:txBody>
      </p:sp>
    </p:spTree>
    <p:extLst>
      <p:ext uri="{BB962C8B-B14F-4D97-AF65-F5344CB8AC3E}">
        <p14:creationId xmlns:p14="http://schemas.microsoft.com/office/powerpoint/2010/main" val="602465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FBB4492F2204458C9F06E3D012BBB2" ma:contentTypeVersion="6" ma:contentTypeDescription="Create a new document." ma:contentTypeScope="" ma:versionID="29fa997d210cdbf87e18fccc950bf3fc">
  <xsd:schema xmlns:xsd="http://www.w3.org/2001/XMLSchema" xmlns:xs="http://www.w3.org/2001/XMLSchema" xmlns:p="http://schemas.microsoft.com/office/2006/metadata/properties" xmlns:ns2="f485e4f9-d7b0-4b1f-b202-4ba25ed03084" targetNamespace="http://schemas.microsoft.com/office/2006/metadata/properties" ma:root="true" ma:fieldsID="fc0f9785475956139b6a78737055f135" ns2:_="">
    <xsd:import namespace="f485e4f9-d7b0-4b1f-b202-4ba25ed030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85e4f9-d7b0-4b1f-b202-4ba25ed030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0767B4-14F5-4821-AF50-492EAE4D36F0}">
  <ds:schemaRefs>
    <ds:schemaRef ds:uri="http://schemas.microsoft.com/sharepoint/v3/contenttype/forms"/>
  </ds:schemaRefs>
</ds:datastoreItem>
</file>

<file path=customXml/itemProps2.xml><?xml version="1.0" encoding="utf-8"?>
<ds:datastoreItem xmlns:ds="http://schemas.openxmlformats.org/officeDocument/2006/customXml" ds:itemID="{41690570-C6B7-41C6-9562-A607E974C05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C329BD-34CE-4802-82D3-335856BC37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85e4f9-d7b0-4b1f-b202-4ba25ed030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4145</TotalTime>
  <Words>402</Words>
  <Application>Microsoft Office PowerPoint</Application>
  <PresentationFormat>Widescreen</PresentationFormat>
  <Paragraphs>44</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Century Gothic</vt:lpstr>
      <vt:lpstr>Wingdings</vt:lpstr>
      <vt:lpstr>Office Theme</vt:lpstr>
      <vt:lpstr>KNOW YOUR COMPANY</vt:lpstr>
      <vt:lpstr>COMPANY OVERVIEW</vt:lpstr>
      <vt:lpstr>HIGHLIGHTS OF EXPERIENCE</vt:lpstr>
      <vt:lpstr>PowerPoint Presentation</vt:lpstr>
      <vt:lpstr>AREAS OF STRENGTH</vt:lpstr>
      <vt:lpstr>  DETAIL-ORIENTED APPROACH  PROBLEM SOLVING   DEDICATTION TO EFFECTIVE SERVICE DELIVERY   </vt:lpstr>
      <vt:lpstr>AREAS OF WEAKNESS</vt:lpstr>
      <vt:lpstr>  REACTIVE MAINTENANCE APPROACH  BEGULATED  REQUEST WORKFLOW  EFFICIENCY IN RESOLVING COMPLAINTS    </vt:lpstr>
      <vt:lpstr>ACCOMPLISHMENTS</vt:lpstr>
      <vt:lpstr>  MANAGED PROPERTY CATALOG ON WEBSITE WHILE ENSURING COMPLIANCE WITH DATA PROTECTION REGULATIONS  PROMPT AND RELIABLE SERVICE DELIVERY  OVERSEE ONLINE PAYMENT PROCESSING FOR OUR SUBSCRIBERS   </vt:lpstr>
      <vt:lpstr>GOALS FOR NEXT QUARTER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Adebayo Ayodeji</dc:creator>
  <cp:lastModifiedBy>Kadiri Jimoh</cp:lastModifiedBy>
  <cp:revision>48</cp:revision>
  <dcterms:created xsi:type="dcterms:W3CDTF">2018-06-27T17:17:06Z</dcterms:created>
  <dcterms:modified xsi:type="dcterms:W3CDTF">2024-09-26T09:27:11Z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0x0101005EFBB4492F2204458C9F06E3D012BBB2</vt:lpwstr>
  </property>
</Properties>
</file>